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1pPr>
    <a:lvl2pPr marL="0" marR="0" indent="4572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2pPr>
    <a:lvl3pPr marL="0" marR="0" indent="9144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3pPr>
    <a:lvl4pPr marL="0" marR="0" indent="13716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4pPr>
    <a:lvl5pPr marL="0" marR="0" indent="18288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5pPr>
    <a:lvl6pPr marL="0" marR="0" indent="22860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6pPr>
    <a:lvl7pPr marL="0" marR="0" indent="27432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7pPr>
    <a:lvl8pPr marL="0" marR="0" indent="32004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8pPr>
    <a:lvl9pPr marL="0" marR="0" indent="36576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3A39E5"/>
        </a:fontRef>
        <a:srgbClr val="3A39E5"/>
      </a:tcTxStyle>
      <a:tcStyle>
        <a:tcBdr>
          <a:left>
            <a:ln w="12700" cap="flat">
              <a:solidFill>
                <a:srgbClr val="525760"/>
              </a:solidFill>
              <a:prstDash val="solid"/>
              <a:miter lim="400000"/>
            </a:ln>
          </a:left>
          <a:right>
            <a:ln w="38100" cap="flat">
              <a:solidFill>
                <a:schemeClr val="accent1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/>
              </a:solidFill>
              <a:prstDash val="solid"/>
              <a:miter lim="400000"/>
            </a:ln>
          </a:top>
          <a:bottom>
            <a:ln w="12700" cap="flat">
              <a:solidFill>
                <a:srgbClr val="5257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25760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5458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45357"/>
              <a:satOff val="2412"/>
              <a:lumOff val="-28753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9FAFF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381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55A61"/>
              </a:solidFill>
              <a:prstDash val="solid"/>
              <a:miter lim="400000"/>
            </a:ln>
          </a:top>
          <a:bottom>
            <a:ln w="12700" cap="flat">
              <a:solidFill>
                <a:srgbClr val="555A61"/>
              </a:solidFill>
              <a:prstDash val="solid"/>
              <a:miter lim="400000"/>
            </a:ln>
          </a:bottom>
          <a:insideH>
            <a:ln w="12700" cap="flat">
              <a:solidFill>
                <a:srgbClr val="555A61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527787"/>
              <a:satOff val="-26837"/>
              <a:lumOff val="15324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381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381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238625"/>
              <a:satOff val="-6134"/>
              <a:lumOff val="868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6F4E4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5">
              <a:hueOff val="503731"/>
              <a:lumOff val="7092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4585E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4585E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A8A8A8"/>
              </a:solidFill>
              <a:prstDash val="solid"/>
              <a:miter lim="400000"/>
            </a:ln>
          </a:left>
          <a:right>
            <a:ln w="12700" cap="flat">
              <a:solidFill>
                <a:srgbClr val="A8A8A8"/>
              </a:solidFill>
              <a:prstDash val="solid"/>
              <a:miter lim="400000"/>
            </a:ln>
          </a:right>
          <a:top>
            <a:ln w="12700" cap="flat">
              <a:solidFill>
                <a:srgbClr val="A8A8A8"/>
              </a:solidFill>
              <a:prstDash val="solid"/>
              <a:miter lim="400000"/>
            </a:ln>
          </a:top>
          <a:bottom>
            <a:ln w="12700" cap="flat">
              <a:solidFill>
                <a:srgbClr val="A8A8A8"/>
              </a:solidFill>
              <a:prstDash val="solid"/>
              <a:miter lim="400000"/>
            </a:ln>
          </a:bottom>
          <a:insideH>
            <a:ln w="12700" cap="flat">
              <a:solidFill>
                <a:srgbClr val="A8A8A8"/>
              </a:solidFill>
              <a:prstDash val="solid"/>
              <a:miter lim="400000"/>
            </a:ln>
          </a:insideH>
          <a:insideV>
            <a:ln w="12700" cap="flat">
              <a:solidFill>
                <a:srgbClr val="A8A8A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5666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56667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EBEB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38100" cap="flat">
              <a:solidFill>
                <a:srgbClr val="656667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A8A8A9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" name="Auteur et date"/>
          <p:cNvSpPr txBox="1"/>
          <p:nvPr>
            <p:ph type="body" sz="quarter" idx="21" hasCustomPrompt="1"/>
          </p:nvPr>
        </p:nvSpPr>
        <p:spPr>
          <a:xfrm>
            <a:off x="571500" y="12269258"/>
            <a:ext cx="23235147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Auteur et date </a:t>
            </a:r>
          </a:p>
        </p:txBody>
      </p:sp>
      <p:sp>
        <p:nvSpPr>
          <p:cNvPr id="14" name="Ligne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5" name="Titre de la présentation"/>
          <p:cNvSpPr txBox="1"/>
          <p:nvPr>
            <p:ph type="title" hasCustomPrompt="1"/>
          </p:nvPr>
        </p:nvSpPr>
        <p:spPr>
          <a:xfrm>
            <a:off x="571500" y="9525885"/>
            <a:ext cx="23235147" cy="2647065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pc="-300" sz="150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16" name="Texte niveau 1…"/>
          <p:cNvSpPr txBox="1"/>
          <p:nvPr>
            <p:ph type="body" sz="quarter" idx="1" hasCustomPrompt="1"/>
          </p:nvPr>
        </p:nvSpPr>
        <p:spPr>
          <a:xfrm>
            <a:off x="571500" y="847716"/>
            <a:ext cx="23235147" cy="2324101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éclara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14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15" name="Texte niveau 1…"/>
          <p:cNvSpPr txBox="1"/>
          <p:nvPr>
            <p:ph type="body" sz="half" idx="1" hasCustomPrompt="1"/>
          </p:nvPr>
        </p:nvSpPr>
        <p:spPr>
          <a:xfrm>
            <a:off x="571500" y="3898900"/>
            <a:ext cx="23236826" cy="54991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100000"/>
              </a:lnSpc>
              <a:tabLst/>
              <a:defRPr spc="-23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Déclaration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ait important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e niveau 1…"/>
          <p:cNvSpPr txBox="1"/>
          <p:nvPr>
            <p:ph type="body" idx="1" hasCustomPrompt="1"/>
          </p:nvPr>
        </p:nvSpPr>
        <p:spPr>
          <a:xfrm>
            <a:off x="634999" y="1346200"/>
            <a:ext cx="23241001" cy="8451368"/>
          </a:xfrm>
          <a:prstGeom prst="rect">
            <a:avLst/>
          </a:prstGeom>
        </p:spPr>
        <p:txBody>
          <a:bodyPr anchor="b"/>
          <a:lstStyle>
            <a:lvl1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1pPr>
            <a:lvl2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2pPr>
            <a:lvl3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3pPr>
            <a:lvl4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4pPr>
            <a:lvl5pPr defTabSz="825500">
              <a:lnSpc>
                <a:spcPct val="80000"/>
              </a:lnSpc>
              <a:tabLst/>
              <a:defRPr spc="-419" sz="42000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4" name="Données clés"/>
          <p:cNvSpPr txBox="1"/>
          <p:nvPr>
            <p:ph type="body" sz="quarter" idx="21" hasCustomPrompt="1"/>
          </p:nvPr>
        </p:nvSpPr>
        <p:spPr>
          <a:xfrm>
            <a:off x="635000" y="9170947"/>
            <a:ext cx="23241000" cy="932816"/>
          </a:xfrm>
          <a:prstGeom prst="rect">
            <a:avLst/>
          </a:prstGeom>
        </p:spPr>
        <p:txBody>
          <a:bodyPr/>
          <a:lstStyle>
            <a:lvl1pPr defTabSz="817244">
              <a:lnSpc>
                <a:spcPct val="80000"/>
              </a:lnSpc>
              <a:tabLst/>
              <a:defRPr spc="-54" sz="5445">
                <a:solidFill>
                  <a:schemeClr val="accent1"/>
                </a:solidFill>
              </a:defRPr>
            </a:lvl1pPr>
          </a:lstStyle>
          <a:p>
            <a:pPr/>
            <a:r>
              <a:t>Données clés</a:t>
            </a:r>
          </a:p>
        </p:txBody>
      </p:sp>
      <p:sp>
        <p:nvSpPr>
          <p:cNvPr id="125" name="Ligne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26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2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itation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5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36" name="Attribution"/>
          <p:cNvSpPr txBox="1"/>
          <p:nvPr>
            <p:ph type="body" sz="quarter" idx="21" hasCustomPrompt="1"/>
          </p:nvPr>
        </p:nvSpPr>
        <p:spPr>
          <a:xfrm>
            <a:off x="1148060" y="9247147"/>
            <a:ext cx="22707182" cy="932816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pc="-54" sz="5445">
                <a:solidFill>
                  <a:schemeClr val="accent1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7" name="Texte niveau 1…"/>
          <p:cNvSpPr txBox="1"/>
          <p:nvPr>
            <p:ph type="body" sz="half" idx="1" hasCustomPrompt="1"/>
          </p:nvPr>
        </p:nvSpPr>
        <p:spPr>
          <a:xfrm>
            <a:off x="515838" y="1325581"/>
            <a:ext cx="23241001" cy="4970080"/>
          </a:xfrm>
          <a:prstGeom prst="rect">
            <a:avLst/>
          </a:prstGeom>
        </p:spPr>
        <p:txBody>
          <a:bodyPr/>
          <a:lstStyle>
            <a:lvl1pPr marL="419100" indent="-4191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419100" indent="381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419100" indent="4953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419100" indent="9525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419100" indent="1409700" defTabSz="825500">
              <a:lnSpc>
                <a:spcPct val="80000"/>
              </a:lnSpc>
              <a:tabLst/>
              <a:defRPr spc="-119" sz="12000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« Citation notable 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 photo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Flamant rose avec le bec dans l’eau"/>
          <p:cNvSpPr/>
          <p:nvPr>
            <p:ph type="pic" sz="half" idx="21"/>
          </p:nvPr>
        </p:nvSpPr>
        <p:spPr>
          <a:xfrm>
            <a:off x="12192000" y="-1003300"/>
            <a:ext cx="11557000" cy="76792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Iguane noir portant son bébé sur son dos"/>
          <p:cNvSpPr/>
          <p:nvPr>
            <p:ph type="pic" sz="half" idx="22"/>
          </p:nvPr>
        </p:nvSpPr>
        <p:spPr>
          <a:xfrm>
            <a:off x="12192000" y="5397500"/>
            <a:ext cx="11557000" cy="77497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ula aux pieds bleus sur du sable"/>
          <p:cNvSpPr/>
          <p:nvPr>
            <p:ph type="pic" idx="23"/>
          </p:nvPr>
        </p:nvSpPr>
        <p:spPr>
          <a:xfrm>
            <a:off x="571500" y="-698500"/>
            <a:ext cx="11684000" cy="144264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ortue de mer nageant sous l’eau"/>
          <p:cNvSpPr/>
          <p:nvPr>
            <p:ph type="pic" idx="21"/>
          </p:nvPr>
        </p:nvSpPr>
        <p:spPr>
          <a:xfrm>
            <a:off x="0" y="-2984500"/>
            <a:ext cx="28333700" cy="174799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ier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ortue de mer nageant sous l’eau"/>
          <p:cNvSpPr/>
          <p:nvPr>
            <p:ph type="pic" idx="21"/>
          </p:nvPr>
        </p:nvSpPr>
        <p:spPr>
          <a:xfrm>
            <a:off x="0" y="-3898900"/>
            <a:ext cx="28587700" cy="176366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" name="Auteur et date"/>
          <p:cNvSpPr txBox="1"/>
          <p:nvPr>
            <p:ph type="body" sz="quarter" idx="22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Auteur et date</a:t>
            </a:r>
          </a:p>
        </p:txBody>
      </p:sp>
      <p:sp>
        <p:nvSpPr>
          <p:cNvPr id="26" name="Texte niveau 1…"/>
          <p:cNvSpPr txBox="1"/>
          <p:nvPr>
            <p:ph type="body" sz="quarter" idx="1" hasCustomPrompt="1"/>
          </p:nvPr>
        </p:nvSpPr>
        <p:spPr>
          <a:xfrm>
            <a:off x="571500" y="853952"/>
            <a:ext cx="23241000" cy="2321049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7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8" name="Ligne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9" name="Titre de la présentation"/>
          <p:cNvSpPr txBox="1"/>
          <p:nvPr>
            <p:ph type="title" hasCustomPrompt="1"/>
          </p:nvPr>
        </p:nvSpPr>
        <p:spPr>
          <a:xfrm>
            <a:off x="571500" y="9525000"/>
            <a:ext cx="23241000" cy="2641600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pc="-300" sz="150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3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utre titre et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ortue de mer nageant sous l’eau avec un banc de poissons"/>
          <p:cNvSpPr/>
          <p:nvPr>
            <p:ph type="pic" idx="21"/>
          </p:nvPr>
        </p:nvSpPr>
        <p:spPr>
          <a:xfrm>
            <a:off x="9626600" y="-1"/>
            <a:ext cx="21901492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39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40" name="Auteur et date"/>
          <p:cNvSpPr txBox="1"/>
          <p:nvPr>
            <p:ph type="body" sz="quarter" idx="22" hasCustomPrompt="1"/>
          </p:nvPr>
        </p:nvSpPr>
        <p:spPr>
          <a:xfrm>
            <a:off x="571500" y="12269258"/>
            <a:ext cx="11049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Auteur et date</a:t>
            </a:r>
          </a:p>
        </p:txBody>
      </p:sp>
      <p:sp>
        <p:nvSpPr>
          <p:cNvPr id="41" name="Titre de diapositive"/>
          <p:cNvSpPr txBox="1"/>
          <p:nvPr>
            <p:ph type="title" hasCustomPrompt="1"/>
          </p:nvPr>
        </p:nvSpPr>
        <p:spPr>
          <a:xfrm>
            <a:off x="571500" y="4770137"/>
            <a:ext cx="11049000" cy="7036978"/>
          </a:xfrm>
          <a:prstGeom prst="rect">
            <a:avLst/>
          </a:prstGeom>
        </p:spPr>
        <p:txBody>
          <a:bodyPr/>
          <a:lstStyle>
            <a:lvl1pPr>
              <a:defRPr spc="-300" sz="15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Titre de diapositive</a:t>
            </a:r>
          </a:p>
        </p:txBody>
      </p:sp>
      <p:sp>
        <p:nvSpPr>
          <p:cNvPr id="4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re et puc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50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51" name="Auteur et date"/>
          <p:cNvSpPr txBox="1"/>
          <p:nvPr>
            <p:ph type="body" sz="quarter" idx="21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1" cap="all" spc="168" sz="2800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Auteur et date</a:t>
            </a:r>
          </a:p>
        </p:txBody>
      </p:sp>
      <p:sp>
        <p:nvSpPr>
          <p:cNvPr id="52" name="Texte niveau 1…"/>
          <p:cNvSpPr txBox="1"/>
          <p:nvPr>
            <p:ph type="body" idx="1" hasCustomPrompt="1"/>
          </p:nvPr>
        </p:nvSpPr>
        <p:spPr>
          <a:xfrm>
            <a:off x="571500" y="3904441"/>
            <a:ext cx="23241000" cy="76970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Titre de diapositive"/>
          <p:cNvSpPr txBox="1"/>
          <p:nvPr>
            <p:ph type="title" hasCustomPrompt="1"/>
          </p:nvPr>
        </p:nvSpPr>
        <p:spPr>
          <a:xfrm>
            <a:off x="571500" y="652482"/>
            <a:ext cx="23241000" cy="1951018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239" sz="12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Titre de diapositive</a:t>
            </a:r>
          </a:p>
        </p:txBody>
      </p:sp>
      <p:sp>
        <p:nvSpPr>
          <p:cNvPr id="54" name="Numéro de diapositive"/>
          <p:cNvSpPr txBox="1"/>
          <p:nvPr>
            <p:ph type="sldNum" sz="quarter" idx="2"/>
          </p:nvPr>
        </p:nvSpPr>
        <p:spPr>
          <a:xfrm>
            <a:off x="23436122" y="12268199"/>
            <a:ext cx="371756" cy="5552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uc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gne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62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63" name="Texte niveau 1…"/>
          <p:cNvSpPr txBox="1"/>
          <p:nvPr>
            <p:ph type="body" idx="1" hasCustomPrompt="1"/>
          </p:nvPr>
        </p:nvSpPr>
        <p:spPr>
          <a:xfrm>
            <a:off x="571500" y="3898900"/>
            <a:ext cx="23241000" cy="7696200"/>
          </a:xfrm>
          <a:prstGeom prst="rect">
            <a:avLst/>
          </a:prstGeom>
        </p:spPr>
        <p:txBody>
          <a:bodyPr numCol="2" spcCol="1162050"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re, puces et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ous-titre de diapositive"/>
          <p:cNvSpPr txBox="1"/>
          <p:nvPr>
            <p:ph type="body" sz="quarter" idx="21" hasCustomPrompt="1"/>
          </p:nvPr>
        </p:nvSpPr>
        <p:spPr>
          <a:xfrm>
            <a:off x="13157200" y="1852248"/>
            <a:ext cx="10256838" cy="1310641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pc="-79" sz="791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72" name="Sula aux pieds bleus sur du sable"/>
          <p:cNvSpPr/>
          <p:nvPr>
            <p:ph type="pic" idx="22"/>
          </p:nvPr>
        </p:nvSpPr>
        <p:spPr>
          <a:xfrm>
            <a:off x="0" y="-671784"/>
            <a:ext cx="12196747" cy="150595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74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75" name="Titre de diapositive"/>
          <p:cNvSpPr txBox="1"/>
          <p:nvPr>
            <p:ph type="title" hasCustomPrompt="1"/>
          </p:nvPr>
        </p:nvSpPr>
        <p:spPr>
          <a:xfrm>
            <a:off x="13157200" y="864810"/>
            <a:ext cx="10256838" cy="1308101"/>
          </a:xfrm>
          <a:prstGeom prst="rect">
            <a:avLst/>
          </a:prstGeom>
        </p:spPr>
        <p:txBody>
          <a:bodyPr anchor="b"/>
          <a:lstStyle>
            <a:lvl1pPr>
              <a:defRPr spc="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Titre de diapositive </a:t>
            </a:r>
          </a:p>
        </p:txBody>
      </p:sp>
      <p:sp>
        <p:nvSpPr>
          <p:cNvPr id="76" name="Texte niveau 1…"/>
          <p:cNvSpPr txBox="1"/>
          <p:nvPr>
            <p:ph type="body" sz="half" idx="1" hasCustomPrompt="1"/>
          </p:nvPr>
        </p:nvSpPr>
        <p:spPr>
          <a:xfrm>
            <a:off x="13157200" y="3904441"/>
            <a:ext cx="10256838" cy="73033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42" sz="4200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chemeClr val="accent3">
            <a:hueOff val="513816"/>
            <a:satOff val="9467"/>
            <a:lumOff val="1748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85" name="Ligne"/>
          <p:cNvSpPr/>
          <p:nvPr/>
        </p:nvSpPr>
        <p:spPr>
          <a:xfrm>
            <a:off x="635000" y="9443335"/>
            <a:ext cx="23114000" cy="1"/>
          </a:xfrm>
          <a:prstGeom prst="line">
            <a:avLst/>
          </a:prstGeom>
          <a:ln w="1143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86" name="Titre de section"/>
          <p:cNvSpPr txBox="1"/>
          <p:nvPr>
            <p:ph type="title" hasCustomPrompt="1"/>
          </p:nvPr>
        </p:nvSpPr>
        <p:spPr>
          <a:xfrm>
            <a:off x="571500" y="9530979"/>
            <a:ext cx="23241000" cy="20193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spc="-300" sz="15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Titre de section</a:t>
            </a:r>
          </a:p>
        </p:txBody>
      </p:sp>
      <p:sp>
        <p:nvSpPr>
          <p:cNvPr id="8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re seul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95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96" name="Titre de diapositive"/>
          <p:cNvSpPr txBox="1"/>
          <p:nvPr>
            <p:ph type="title" hasCustomPrompt="1"/>
          </p:nvPr>
        </p:nvSpPr>
        <p:spPr>
          <a:xfrm>
            <a:off x="571500" y="715982"/>
            <a:ext cx="23241000" cy="1951018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239" sz="12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Titre de diapositive </a:t>
            </a:r>
          </a:p>
        </p:txBody>
      </p:sp>
      <p:sp>
        <p:nvSpPr>
          <p:cNvPr id="9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re de l’ordre du jour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Titre de l’ordre du jour</a:t>
            </a:r>
          </a:p>
        </p:txBody>
      </p:sp>
      <p:sp>
        <p:nvSpPr>
          <p:cNvPr id="105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Rubriques de l’ordre du jour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>
            <a:hueOff val="-42304"/>
            <a:satOff val="23749"/>
            <a:lumOff val="-4574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l’ordre du jour"/>
          <p:cNvSpPr txBox="1"/>
          <p:nvPr>
            <p:ph type="title" hasCustomPrompt="1"/>
          </p:nvPr>
        </p:nvSpPr>
        <p:spPr>
          <a:xfrm>
            <a:off x="575641" y="881082"/>
            <a:ext cx="23241001" cy="1951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Titre de l’ordre du jour</a:t>
            </a:r>
          </a:p>
        </p:txBody>
      </p:sp>
      <p:sp>
        <p:nvSpPr>
          <p:cNvPr id="3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4" name="Texte niveau 1…"/>
          <p:cNvSpPr txBox="1"/>
          <p:nvPr>
            <p:ph type="body" idx="1" hasCustomPrompt="1"/>
          </p:nvPr>
        </p:nvSpPr>
        <p:spPr>
          <a:xfrm>
            <a:off x="575641" y="3276600"/>
            <a:ext cx="23241001" cy="9870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Rubriques de l’ordre du jour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" name="Numéro de diapositive"/>
          <p:cNvSpPr txBox="1"/>
          <p:nvPr>
            <p:ph type="sldNum" sz="quarter" idx="2"/>
          </p:nvPr>
        </p:nvSpPr>
        <p:spPr>
          <a:xfrm>
            <a:off x="23431499" y="12268199"/>
            <a:ext cx="371756" cy="55524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825500">
              <a:spcBef>
                <a:spcPts val="0"/>
              </a:spcBef>
              <a:tabLst/>
              <a:defRPr spc="28" sz="2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1pPr>
      <a:lvl2pPr marL="0" marR="0" indent="457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2pPr>
      <a:lvl3pPr marL="0" marR="0" indent="914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3pPr>
      <a:lvl4pPr marL="0" marR="0" indent="1371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4pPr>
      <a:lvl5pPr marL="0" marR="0" indent="18288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5pPr>
      <a:lvl6pPr marL="0" marR="0" indent="22860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6pPr>
      <a:lvl7pPr marL="0" marR="0" indent="2743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7pPr>
      <a:lvl8pPr marL="0" marR="0" indent="3200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8pPr>
      <a:lvl9pPr marL="0" marR="0" indent="3657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9pPr>
    </p:titleStyle>
    <p:bodyStyle>
      <a:lvl1pPr marL="0" marR="0" indent="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1pPr>
      <a:lvl2pPr marL="0" marR="0" indent="457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2pPr>
      <a:lvl3pPr marL="0" marR="0" indent="914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3pPr>
      <a:lvl4pPr marL="0" marR="0" indent="1371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4pPr>
      <a:lvl5pPr marL="0" marR="0" indent="18288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5pPr>
      <a:lvl6pPr marL="0" marR="0" indent="22860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6pPr>
      <a:lvl7pPr marL="0" marR="0" indent="2743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7pPr>
      <a:lvl8pPr marL="0" marR="0" indent="3200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8pPr>
      <a:lvl9pPr marL="0" marR="0" indent="3657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0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1pPr>
      <a:lvl2pPr marL="0" marR="0" indent="457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2pPr>
      <a:lvl3pPr marL="0" marR="0" indent="914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3pPr>
      <a:lvl4pPr marL="0" marR="0" indent="1371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4pPr>
      <a:lvl5pPr marL="0" marR="0" indent="1828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5pPr>
      <a:lvl6pPr marL="0" marR="0" indent="22860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6pPr>
      <a:lvl7pPr marL="0" marR="0" indent="2743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7pPr>
      <a:lvl8pPr marL="0" marR="0" indent="3200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8pPr>
      <a:lvl9pPr marL="0" marR="0" indent="3657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2.tif"/><Relationship Id="rId4" Type="http://schemas.openxmlformats.org/officeDocument/2006/relationships/image" Target="../media/image14.png"/><Relationship Id="rId5" Type="http://schemas.openxmlformats.org/officeDocument/2006/relationships/image" Target="../media/image1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Tortue de mer nageant sous l’eau" descr="Tortue de mer nageant sous l’eau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3750" r="0" b="1375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3" name="MBOUNGOU &amp; BA WAZIR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94360">
              <a:defRPr spc="172" sz="2880"/>
            </a:lvl1pPr>
          </a:lstStyle>
          <a:p>
            <a:pPr/>
            <a:r>
              <a:t>MBOUNGOU &amp; BA WAZIR</a:t>
            </a:r>
          </a:p>
        </p:txBody>
      </p:sp>
      <p:sp>
        <p:nvSpPr>
          <p:cNvPr id="174" name="SOUTENANCE BE VHDL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SOUTENANCE BE VHDL</a:t>
            </a:r>
          </a:p>
        </p:txBody>
      </p:sp>
      <p:sp>
        <p:nvSpPr>
          <p:cNvPr id="175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76" name="Ligne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177" name="PILOTE DE BARRE FRANCH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PILOTE DE BARRE FRANCHE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Erreur sur la simulation"/>
          <p:cNvSpPr txBox="1"/>
          <p:nvPr>
            <p:ph type="body" sz="quarter" idx="1"/>
          </p:nvPr>
        </p:nvSpPr>
        <p:spPr>
          <a:xfrm>
            <a:off x="571499" y="1031588"/>
            <a:ext cx="23241001" cy="1274455"/>
          </a:xfrm>
          <a:prstGeom prst="rect">
            <a:avLst/>
          </a:prstGeom>
        </p:spPr>
        <p:txBody>
          <a:bodyPr/>
          <a:lstStyle/>
          <a:p>
            <a:pPr/>
            <a:r>
              <a:t>Erreur sur la simulation</a:t>
            </a:r>
          </a:p>
        </p:txBody>
      </p:sp>
      <p:pic>
        <p:nvPicPr>
          <p:cNvPr id="217" name="image6.png" descr="image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53062" y="6706710"/>
            <a:ext cx="16671205" cy="2076441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Annuler"/>
          <p:cNvSpPr/>
          <p:nvPr/>
        </p:nvSpPr>
        <p:spPr>
          <a:xfrm>
            <a:off x="11853670" y="4208766"/>
            <a:ext cx="1269989" cy="12700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39" y="0"/>
                </a:moveTo>
                <a:cubicBezTo>
                  <a:pt x="7321" y="0"/>
                  <a:pt x="4803" y="1006"/>
                  <a:pt x="2881" y="3016"/>
                </a:cubicBezTo>
                <a:cubicBezTo>
                  <a:pt x="-961" y="7037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7"/>
                  <a:pt x="16797" y="3016"/>
                </a:cubicBezTo>
                <a:cubicBezTo>
                  <a:pt x="14875" y="1006"/>
                  <a:pt x="12357" y="0"/>
                  <a:pt x="9839" y="0"/>
                </a:cubicBezTo>
                <a:close/>
                <a:moveTo>
                  <a:pt x="6165" y="4684"/>
                </a:moveTo>
                <a:cubicBezTo>
                  <a:pt x="6180" y="4684"/>
                  <a:pt x="6194" y="4690"/>
                  <a:pt x="6205" y="4702"/>
                </a:cubicBezTo>
                <a:lnTo>
                  <a:pt x="9799" y="8462"/>
                </a:lnTo>
                <a:cubicBezTo>
                  <a:pt x="9822" y="8486"/>
                  <a:pt x="9858" y="8486"/>
                  <a:pt x="9881" y="8462"/>
                </a:cubicBezTo>
                <a:lnTo>
                  <a:pt x="13474" y="4702"/>
                </a:lnTo>
                <a:cubicBezTo>
                  <a:pt x="13497" y="4678"/>
                  <a:pt x="13533" y="4678"/>
                  <a:pt x="13556" y="4702"/>
                </a:cubicBezTo>
                <a:lnTo>
                  <a:pt x="15186" y="6408"/>
                </a:lnTo>
                <a:cubicBezTo>
                  <a:pt x="15209" y="6432"/>
                  <a:pt x="15209" y="6471"/>
                  <a:pt x="15186" y="6495"/>
                </a:cubicBezTo>
                <a:lnTo>
                  <a:pt x="11593" y="10254"/>
                </a:lnTo>
                <a:cubicBezTo>
                  <a:pt x="11570" y="10278"/>
                  <a:pt x="11570" y="10317"/>
                  <a:pt x="11593" y="10341"/>
                </a:cubicBezTo>
                <a:lnTo>
                  <a:pt x="15186" y="14100"/>
                </a:lnTo>
                <a:cubicBezTo>
                  <a:pt x="15209" y="14124"/>
                  <a:pt x="15209" y="14162"/>
                  <a:pt x="15186" y="14186"/>
                </a:cubicBezTo>
                <a:lnTo>
                  <a:pt x="13556" y="15892"/>
                </a:lnTo>
                <a:cubicBezTo>
                  <a:pt x="13533" y="15916"/>
                  <a:pt x="13497" y="15916"/>
                  <a:pt x="13474" y="15892"/>
                </a:cubicBezTo>
                <a:lnTo>
                  <a:pt x="9881" y="12133"/>
                </a:lnTo>
                <a:cubicBezTo>
                  <a:pt x="9858" y="12109"/>
                  <a:pt x="9822" y="12109"/>
                  <a:pt x="9799" y="12133"/>
                </a:cubicBezTo>
                <a:lnTo>
                  <a:pt x="6205" y="15892"/>
                </a:lnTo>
                <a:cubicBezTo>
                  <a:pt x="6183" y="15916"/>
                  <a:pt x="6147" y="15916"/>
                  <a:pt x="6124" y="15892"/>
                </a:cubicBezTo>
                <a:lnTo>
                  <a:pt x="4493" y="14186"/>
                </a:lnTo>
                <a:cubicBezTo>
                  <a:pt x="4471" y="14162"/>
                  <a:pt x="4471" y="14124"/>
                  <a:pt x="4493" y="14100"/>
                </a:cubicBezTo>
                <a:lnTo>
                  <a:pt x="8085" y="10341"/>
                </a:lnTo>
                <a:cubicBezTo>
                  <a:pt x="8108" y="10317"/>
                  <a:pt x="8108" y="10278"/>
                  <a:pt x="8085" y="10254"/>
                </a:cubicBezTo>
                <a:lnTo>
                  <a:pt x="4493" y="6495"/>
                </a:lnTo>
                <a:cubicBezTo>
                  <a:pt x="4471" y="6471"/>
                  <a:pt x="4471" y="6432"/>
                  <a:pt x="4493" y="6408"/>
                </a:cubicBezTo>
                <a:lnTo>
                  <a:pt x="6124" y="4702"/>
                </a:lnTo>
                <a:cubicBezTo>
                  <a:pt x="6135" y="4690"/>
                  <a:pt x="6151" y="4684"/>
                  <a:pt x="6165" y="4684"/>
                </a:cubicBezTo>
                <a:close/>
              </a:path>
            </a:pathLst>
          </a:custGeom>
          <a:solidFill>
            <a:schemeClr val="accent6">
              <a:satOff val="-33399"/>
              <a:lumOff val="-987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</a:p>
        </p:txBody>
      </p:sp>
      <p:sp>
        <p:nvSpPr>
          <p:cNvPr id="219" name="10"/>
          <p:cNvSpPr txBox="1"/>
          <p:nvPr/>
        </p:nvSpPr>
        <p:spPr>
          <a:xfrm>
            <a:off x="571500" y="12269258"/>
            <a:ext cx="23241000" cy="55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spcBef>
                <a:spcPts val="0"/>
              </a:spcBef>
              <a:tabLst/>
              <a:defRPr b="1" cap="all" spc="168" sz="2800"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10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1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11</a:t>
            </a:r>
          </a:p>
        </p:txBody>
      </p:sp>
      <p:sp>
        <p:nvSpPr>
          <p:cNvPr id="222" name="Conception"/>
          <p:cNvSpPr txBox="1"/>
          <p:nvPr>
            <p:ph type="body" sz="quarter" idx="1"/>
          </p:nvPr>
        </p:nvSpPr>
        <p:spPr>
          <a:xfrm>
            <a:off x="571500" y="3904441"/>
            <a:ext cx="23241000" cy="992225"/>
          </a:xfrm>
          <a:prstGeom prst="rect">
            <a:avLst/>
          </a:prstGeom>
        </p:spPr>
        <p:txBody>
          <a:bodyPr/>
          <a:lstStyle/>
          <a:p>
            <a:pPr/>
            <a:r>
              <a:t>Conception</a:t>
            </a:r>
          </a:p>
        </p:txBody>
      </p:sp>
      <p:sp>
        <p:nvSpPr>
          <p:cNvPr id="223" name="III - Intégration des fonctions sur le SOP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59459">
              <a:defRPr spc="-220" sz="11040"/>
            </a:lvl1pPr>
          </a:lstStyle>
          <a:p>
            <a:pPr/>
            <a:r>
              <a:t>III - Intégration des fonctions sur le SOPC</a:t>
            </a:r>
          </a:p>
        </p:txBody>
      </p:sp>
      <p:sp>
        <p:nvSpPr>
          <p:cNvPr id="224" name="AVALON_COMPAS.VHD"/>
          <p:cNvSpPr txBox="1"/>
          <p:nvPr/>
        </p:nvSpPr>
        <p:spPr>
          <a:xfrm>
            <a:off x="1948751" y="6592950"/>
            <a:ext cx="3803956" cy="530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AVALON_COMPAS.VHD</a:t>
            </a:r>
          </a:p>
        </p:txBody>
      </p:sp>
      <p:pic>
        <p:nvPicPr>
          <p:cNvPr id="225" name="Capture4.PNG" descr="Captur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66426" y="2546771"/>
            <a:ext cx="14216433" cy="9243028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Ligne"/>
          <p:cNvSpPr/>
          <p:nvPr/>
        </p:nvSpPr>
        <p:spPr>
          <a:xfrm>
            <a:off x="7044772" y="6857999"/>
            <a:ext cx="1229589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1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12</a:t>
            </a:r>
          </a:p>
        </p:txBody>
      </p:sp>
      <p:sp>
        <p:nvSpPr>
          <p:cNvPr id="229" name="Réalisation"/>
          <p:cNvSpPr txBox="1"/>
          <p:nvPr>
            <p:ph type="body" sz="quarter" idx="1"/>
          </p:nvPr>
        </p:nvSpPr>
        <p:spPr>
          <a:xfrm>
            <a:off x="216048" y="850349"/>
            <a:ext cx="23241001" cy="1508366"/>
          </a:xfrm>
          <a:prstGeom prst="rect">
            <a:avLst/>
          </a:prstGeom>
        </p:spPr>
        <p:txBody>
          <a:bodyPr/>
          <a:lstStyle/>
          <a:p>
            <a:pPr/>
            <a:r>
              <a:t>Réalisation</a:t>
            </a:r>
          </a:p>
        </p:txBody>
      </p:sp>
      <p:pic>
        <p:nvPicPr>
          <p:cNvPr id="230" name="Capture3.PNG" descr="Captur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3896" y="3175676"/>
            <a:ext cx="22250449" cy="81803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1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13</a:t>
            </a:r>
          </a:p>
        </p:txBody>
      </p:sp>
      <p:pic>
        <p:nvPicPr>
          <p:cNvPr id="233" name="Capture1.PNG" descr="Captur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00808" y="1781844"/>
            <a:ext cx="7861382" cy="8042264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Eclipse"/>
          <p:cNvSpPr txBox="1"/>
          <p:nvPr/>
        </p:nvSpPr>
        <p:spPr>
          <a:xfrm>
            <a:off x="3464414" y="10286987"/>
            <a:ext cx="2052257" cy="819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35" sz="4500"/>
            </a:lvl1pPr>
          </a:lstStyle>
          <a:p>
            <a:pPr/>
            <a:r>
              <a:t>Eclipse</a:t>
            </a:r>
          </a:p>
        </p:txBody>
      </p:sp>
      <p:pic>
        <p:nvPicPr>
          <p:cNvPr id="23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57241" y="10305359"/>
            <a:ext cx="1472987" cy="1386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Capture d’écran 2023-12-18 à 04.55.22.png" descr="Capture d’écran 2023-12-18 à 04.55.2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798402" y="4604121"/>
            <a:ext cx="8882532" cy="5777758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Carte DE0 nano"/>
          <p:cNvSpPr txBox="1"/>
          <p:nvPr/>
        </p:nvSpPr>
        <p:spPr>
          <a:xfrm>
            <a:off x="12242858" y="10432557"/>
            <a:ext cx="4542855" cy="819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135" sz="4500"/>
            </a:lvl1pPr>
          </a:lstStyle>
          <a:p>
            <a:pPr/>
            <a:r>
              <a:t>Carte DE0 nano</a:t>
            </a:r>
          </a:p>
        </p:txBody>
      </p:sp>
      <p:sp>
        <p:nvSpPr>
          <p:cNvPr id="238" name="Ligne"/>
          <p:cNvSpPr/>
          <p:nvPr/>
        </p:nvSpPr>
        <p:spPr>
          <a:xfrm>
            <a:off x="10075774" y="7493000"/>
            <a:ext cx="758122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39" name="IMG_6445.jpeg" descr="IMG_6445.jpe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673942" y="1047871"/>
            <a:ext cx="4344583" cy="32584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14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14</a:t>
            </a:r>
          </a:p>
        </p:txBody>
      </p:sp>
      <p:sp>
        <p:nvSpPr>
          <p:cNvPr id="242" name="Réalisation des étapes de conception d’un FPG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Réalisation des étapes de conception d’un FPGA</a:t>
            </a:r>
          </a:p>
          <a:p>
            <a:pPr/>
            <a:r>
              <a:t>Prise en main de nouveaux outils numériques : VHDL, Quartus,…</a:t>
            </a:r>
          </a:p>
          <a:p>
            <a:pPr/>
            <a:r>
              <a:t>Compétences sur les projets futurs</a:t>
            </a:r>
          </a:p>
        </p:txBody>
      </p:sp>
      <p:sp>
        <p:nvSpPr>
          <p:cNvPr id="243" name="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Merci pour votre attention 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Merci pour votre attention !</a:t>
            </a:r>
          </a:p>
        </p:txBody>
      </p:sp>
      <p:sp>
        <p:nvSpPr>
          <p:cNvPr id="246" name="15"/>
          <p:cNvSpPr txBox="1"/>
          <p:nvPr/>
        </p:nvSpPr>
        <p:spPr>
          <a:xfrm>
            <a:off x="571500" y="12269258"/>
            <a:ext cx="23241000" cy="55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spcBef>
                <a:spcPts val="0"/>
              </a:spcBef>
              <a:tabLst/>
              <a:defRPr b="1" cap="all" spc="168" sz="2800"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15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I - Conception du systèm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50" sz="5000">
                <a:solidFill>
                  <a:srgbClr val="FFFFF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I - Conception du système</a:t>
            </a:r>
          </a:p>
          <a:p>
            <a: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50" sz="5000">
                <a:solidFill>
                  <a:srgbClr val="FFFFF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50" sz="5000">
                <a:solidFill>
                  <a:srgbClr val="FFFFF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II - Développements et simulations</a:t>
            </a:r>
          </a:p>
          <a:p>
            <a: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50" sz="5000">
                <a:solidFill>
                  <a:srgbClr val="FFFFF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</a:p>
          <a:p>
            <a: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pc="-50" sz="5000">
                <a:solidFill>
                  <a:srgbClr val="FFFFFF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pPr>
            <a:r>
              <a:t>III - Intégrations des fonctions dans le SOPC</a:t>
            </a:r>
          </a:p>
        </p:txBody>
      </p:sp>
      <p:sp>
        <p:nvSpPr>
          <p:cNvPr id="180" name="SOMMAIRE"/>
          <p:cNvSpPr txBox="1"/>
          <p:nvPr>
            <p:ph type="title"/>
          </p:nvPr>
        </p:nvSpPr>
        <p:spPr>
          <a:xfrm>
            <a:off x="571500" y="652482"/>
            <a:ext cx="23241000" cy="1951018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spc="-239" sz="120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pPr/>
            <a:r>
              <a:t>SOMMAIRE</a:t>
            </a:r>
          </a:p>
        </p:txBody>
      </p:sp>
      <p:sp>
        <p:nvSpPr>
          <p:cNvPr id="181" name="2"/>
          <p:cNvSpPr txBox="1"/>
          <p:nvPr/>
        </p:nvSpPr>
        <p:spPr>
          <a:xfrm>
            <a:off x="571500" y="12269258"/>
            <a:ext cx="23241000" cy="555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spcBef>
                <a:spcPts val="0"/>
              </a:spcBef>
              <a:tabLst/>
              <a:defRPr b="1" cap="all" spc="168" sz="2800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pPr/>
            <a:r>
              <a:t>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3</a:t>
            </a:r>
          </a:p>
        </p:txBody>
      </p:sp>
      <p:sp>
        <p:nvSpPr>
          <p:cNvPr id="184" name="Présentation du système…"/>
          <p:cNvSpPr txBox="1"/>
          <p:nvPr>
            <p:ph type="body" sz="quarter" idx="1"/>
          </p:nvPr>
        </p:nvSpPr>
        <p:spPr>
          <a:xfrm>
            <a:off x="571500" y="3904441"/>
            <a:ext cx="7271555" cy="7697009"/>
          </a:xfrm>
          <a:prstGeom prst="rect">
            <a:avLst/>
          </a:prstGeom>
        </p:spPr>
        <p:txBody>
          <a:bodyPr/>
          <a:lstStyle/>
          <a:p>
            <a:pPr>
              <a:defRPr spc="-45" sz="4500" u="sng"/>
            </a:pPr>
            <a:r>
              <a:t>Présentation du système </a:t>
            </a:r>
          </a:p>
          <a:p>
            <a:pPr>
              <a:defRPr spc="-45" sz="4500"/>
            </a:pPr>
          </a:p>
          <a:p>
            <a:pPr marL="0" indent="0" defTabSz="4572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spc="0" sz="3000">
                <a:latin typeface="Arial"/>
                <a:ea typeface="Arial"/>
                <a:cs typeface="Arial"/>
                <a:sym typeface="Arial"/>
              </a:defRPr>
            </a:pPr>
            <a:r>
              <a:t>Un pilote de barre franche pour voiliers est un dispositif électronique conçu pour aider à maintenir le cap d'un voilier en utilisant une barre franche. </a:t>
            </a:r>
          </a:p>
        </p:txBody>
      </p:sp>
      <p:sp>
        <p:nvSpPr>
          <p:cNvPr id="185" name="I - Concep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- Conception</a:t>
            </a:r>
          </a:p>
        </p:txBody>
      </p:sp>
      <p:pic>
        <p:nvPicPr>
          <p:cNvPr id="186" name="Capture d’écran 2023-12-17 à 14.38.14.png" descr="Capture d’écran 2023-12-17 à 14.38.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30031" y="3516346"/>
            <a:ext cx="12161482" cy="7015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4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4</a:t>
            </a:r>
          </a:p>
        </p:txBody>
      </p:sp>
      <p:sp>
        <p:nvSpPr>
          <p:cNvPr id="189" name="Architecture…"/>
          <p:cNvSpPr txBox="1"/>
          <p:nvPr>
            <p:ph type="body" sz="quarter" idx="1"/>
          </p:nvPr>
        </p:nvSpPr>
        <p:spPr>
          <a:xfrm>
            <a:off x="405622" y="1416278"/>
            <a:ext cx="6416252" cy="7697009"/>
          </a:xfrm>
          <a:prstGeom prst="rect">
            <a:avLst/>
          </a:prstGeom>
        </p:spPr>
        <p:txBody>
          <a:bodyPr/>
          <a:lstStyle/>
          <a:p>
            <a:pPr>
              <a:defRPr u="sng"/>
            </a:pPr>
            <a:r>
              <a:t>Architecture</a:t>
            </a:r>
          </a:p>
          <a:p>
            <a:pPr marL="457200" indent="-457200">
              <a:defRPr spc="-35" sz="3500"/>
            </a:pPr>
            <a:r>
              <a:t>Signal PWM</a:t>
            </a:r>
          </a:p>
          <a:p>
            <a:pPr marL="457200" indent="-457200">
              <a:defRPr spc="-35" sz="3500"/>
            </a:pPr>
            <a:r>
              <a:t>Anémomètre</a:t>
            </a:r>
          </a:p>
          <a:p>
            <a:pPr marL="457200" indent="-457200">
              <a:defRPr spc="-35" sz="3500"/>
            </a:pPr>
            <a:r>
              <a:t>Compas</a:t>
            </a:r>
          </a:p>
          <a:p>
            <a:pPr marL="457200" indent="-457200">
              <a:defRPr spc="-35" sz="3500"/>
            </a:pPr>
            <a:r>
              <a:t>Gestion verin</a:t>
            </a:r>
          </a:p>
          <a:p>
            <a:pPr marL="457200" indent="-457200">
              <a:defRPr spc="-35" sz="3500"/>
            </a:pPr>
            <a:r>
              <a:t>Interface Homme Machine</a:t>
            </a:r>
          </a:p>
        </p:txBody>
      </p:sp>
      <p:pic>
        <p:nvPicPr>
          <p:cNvPr id="190" name="Capture d’écran 2023-12-17 à 15.19.47.png" descr="Capture d’écran 2023-12-17 à 15.19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00651" y="1104522"/>
            <a:ext cx="10755980" cy="51438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Capture d’écran 2023-12-17 à 15.54.47.png" descr="Capture d’écran 2023-12-17 à 15.54.4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034342" y="6342123"/>
            <a:ext cx="8105251" cy="49464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5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5</a:t>
            </a:r>
          </a:p>
        </p:txBody>
      </p:sp>
      <p:sp>
        <p:nvSpPr>
          <p:cNvPr id="194" name="Fonction simple : COMPAS…"/>
          <p:cNvSpPr txBox="1"/>
          <p:nvPr>
            <p:ph type="body" sz="quarter" idx="1"/>
          </p:nvPr>
        </p:nvSpPr>
        <p:spPr>
          <a:xfrm>
            <a:off x="571500" y="3904441"/>
            <a:ext cx="22675956" cy="2910363"/>
          </a:xfrm>
          <a:prstGeom prst="rect">
            <a:avLst/>
          </a:prstGeom>
        </p:spPr>
        <p:txBody>
          <a:bodyPr/>
          <a:lstStyle/>
          <a:p>
            <a:pPr marL="489857" indent="-489857"/>
            <a:r>
              <a:rPr spc="-45" sz="4500"/>
              <a:t>Fonction simple</a:t>
            </a:r>
            <a:r>
              <a:t> : </a:t>
            </a:r>
            <a:r>
              <a:rPr b="1"/>
              <a:t>COMPAS</a:t>
            </a:r>
          </a:p>
          <a:p>
            <a:pPr>
              <a:defRPr spc="-42" sz="4300" u="sng"/>
            </a:pPr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ClrTx/>
              <a:buSzTx/>
              <a:buNone/>
              <a:defRPr spc="0" sz="4300">
                <a:latin typeface="Arial"/>
                <a:ea typeface="Arial"/>
                <a:cs typeface="Arial"/>
                <a:sym typeface="Arial"/>
              </a:defRPr>
            </a:pPr>
            <a:r>
              <a:t>Le module compas a pour but de récupérer des mesures d’angles afin de fixer le cap.</a:t>
            </a:r>
          </a:p>
        </p:txBody>
      </p:sp>
      <p:sp>
        <p:nvSpPr>
          <p:cNvPr id="195" name="II - Développements et simul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II - Développements et simulations</a:t>
            </a:r>
          </a:p>
        </p:txBody>
      </p:sp>
      <p:pic>
        <p:nvPicPr>
          <p:cNvPr id="196" name="Capture d’écran 2023-12-17 à 18.59.36.png" descr="Capture d’écran 2023-12-17 à 18.59.3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1739" y="6495139"/>
            <a:ext cx="19930529" cy="51807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6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6</a:t>
            </a:r>
          </a:p>
        </p:txBody>
      </p:sp>
      <p:sp>
        <p:nvSpPr>
          <p:cNvPr id="199" name="Analyse fonctionnelle"/>
          <p:cNvSpPr txBox="1"/>
          <p:nvPr>
            <p:ph type="body" sz="quarter" idx="1"/>
          </p:nvPr>
        </p:nvSpPr>
        <p:spPr>
          <a:xfrm>
            <a:off x="381925" y="1416278"/>
            <a:ext cx="23241001" cy="1273666"/>
          </a:xfrm>
          <a:prstGeom prst="rect">
            <a:avLst/>
          </a:prstGeom>
        </p:spPr>
        <p:txBody>
          <a:bodyPr/>
          <a:lstStyle/>
          <a:p>
            <a:pPr/>
            <a:r>
              <a:t>Analyse fonctionnelle</a:t>
            </a:r>
          </a:p>
        </p:txBody>
      </p:sp>
      <p:pic>
        <p:nvPicPr>
          <p:cNvPr id="200" name="Capture.PNG" descr="Captu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690" y="3849097"/>
            <a:ext cx="14959638" cy="5321122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Ligne"/>
          <p:cNvSpPr/>
          <p:nvPr/>
        </p:nvSpPr>
        <p:spPr>
          <a:xfrm>
            <a:off x="15060545" y="5813528"/>
            <a:ext cx="983367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02" name="Capture2.PNG" descr="Captur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41889" y="3972119"/>
            <a:ext cx="7391756" cy="36828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7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7</a:t>
            </a:r>
          </a:p>
        </p:txBody>
      </p:sp>
      <p:sp>
        <p:nvSpPr>
          <p:cNvPr id="205" name="Simulation du bloc D’acquisition"/>
          <p:cNvSpPr txBox="1"/>
          <p:nvPr>
            <p:ph type="body" sz="quarter" idx="1"/>
          </p:nvPr>
        </p:nvSpPr>
        <p:spPr>
          <a:xfrm>
            <a:off x="571499" y="1321491"/>
            <a:ext cx="23241001" cy="1611822"/>
          </a:xfrm>
          <a:prstGeom prst="rect">
            <a:avLst/>
          </a:prstGeom>
        </p:spPr>
        <p:txBody>
          <a:bodyPr/>
          <a:lstStyle/>
          <a:p>
            <a:pPr/>
            <a:r>
              <a:t>Simulation du bloc D’acquisition</a:t>
            </a:r>
          </a:p>
        </p:txBody>
      </p:sp>
      <p:pic>
        <p:nvPicPr>
          <p:cNvPr id="206" name="inconnu.png" descr="inconnu.pn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0757" y="2390849"/>
            <a:ext cx="23614875" cy="93044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8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8</a:t>
            </a:r>
          </a:p>
        </p:txBody>
      </p:sp>
      <p:sp>
        <p:nvSpPr>
          <p:cNvPr id="209" name="Fonction complexe : IHM…"/>
          <p:cNvSpPr txBox="1"/>
          <p:nvPr>
            <p:ph type="body" sz="half" idx="1"/>
          </p:nvPr>
        </p:nvSpPr>
        <p:spPr>
          <a:xfrm>
            <a:off x="571499" y="758574"/>
            <a:ext cx="23241001" cy="3140219"/>
          </a:xfrm>
          <a:prstGeom prst="rect">
            <a:avLst/>
          </a:prstGeom>
        </p:spPr>
        <p:txBody>
          <a:bodyPr/>
          <a:lstStyle/>
          <a:p>
            <a:pPr/>
            <a:r>
              <a:t>Fonction complexe : </a:t>
            </a:r>
            <a:r>
              <a:rPr b="1"/>
              <a:t>IHM</a:t>
            </a:r>
            <a:endParaRPr b="1"/>
          </a:p>
          <a:p>
            <a:pPr>
              <a:defRPr spc="-42" sz="4300"/>
            </a:pPr>
            <a:endParaRPr b="1"/>
          </a:p>
          <a:p>
            <a:pPr marL="0" indent="0" defTabSz="457200">
              <a:lnSpc>
                <a:spcPct val="100000"/>
              </a:lnSpc>
              <a:spcBef>
                <a:spcPts val="1200"/>
              </a:spcBef>
              <a:buClrTx/>
              <a:buSzTx/>
              <a:buNone/>
              <a:defRPr spc="0" sz="1300">
                <a:latin typeface="Arial"/>
                <a:ea typeface="Arial"/>
                <a:cs typeface="Arial"/>
                <a:sym typeface="Arial"/>
              </a:defRPr>
            </a:pPr>
            <a:r>
              <a:rPr sz="4300"/>
              <a:t>L’interface Homme Machine va permettre la mise en place du pilotage automatique de la barre franche pour les pilotes Simrad TP10, TP22 et TP32 sous forme d’une machine d’état.</a:t>
            </a:r>
          </a:p>
        </p:txBody>
      </p:sp>
      <p:pic>
        <p:nvPicPr>
          <p:cNvPr id="210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45954" y="3907309"/>
            <a:ext cx="15671110" cy="82074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9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9</a:t>
            </a:r>
          </a:p>
        </p:txBody>
      </p:sp>
      <p:sp>
        <p:nvSpPr>
          <p:cNvPr id="213" name="Analyse fonctionnelle"/>
          <p:cNvSpPr txBox="1"/>
          <p:nvPr>
            <p:ph type="body" sz="quarter" idx="1"/>
          </p:nvPr>
        </p:nvSpPr>
        <p:spPr>
          <a:xfrm>
            <a:off x="381925" y="1416278"/>
            <a:ext cx="23241001" cy="1273666"/>
          </a:xfrm>
          <a:prstGeom prst="rect">
            <a:avLst/>
          </a:prstGeom>
        </p:spPr>
        <p:txBody>
          <a:bodyPr/>
          <a:lstStyle/>
          <a:p>
            <a:pPr/>
            <a:r>
              <a:t>Analyse fonctionnelle</a:t>
            </a:r>
          </a:p>
        </p:txBody>
      </p:sp>
      <p:pic>
        <p:nvPicPr>
          <p:cNvPr id="214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1235" y="2334153"/>
            <a:ext cx="21621126" cy="92972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34"/>
      </a:dk1>
      <a:lt1>
        <a:srgbClr val="3B39E4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156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584200" algn="l"/>
          </a:tabLst>
          <a:defRPr b="0" baseline="0" cap="none" i="0" spc="78" strike="noStrike" sz="2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FFFFFF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156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584200" algn="l"/>
          </a:tabLst>
          <a:defRPr b="0" baseline="0" cap="none" i="0" spc="78" strike="noStrike" sz="2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